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rawings/vmlDrawing13.vml" ContentType="application/vnd.openxmlformats-officedocument.vmlDrawing"/>
  <Override PartName="/ppt/slides/slide13.xml" ContentType="application/vnd.openxmlformats-officedocument.presentationml.slide+xml"/>
  <Override PartName="/ppt/drawings/vmlDrawing14.vml" ContentType="application/vnd.openxmlformats-officedocument.vmlDrawing"/>
  <Override PartName="/ppt/slides/slide14.xml" ContentType="application/vnd.openxmlformats-officedocument.presentationml.slide+xml"/>
  <Override PartName="/ppt/drawings/vmlDrawing15.vml" ContentType="application/vnd.openxmlformats-officedocument.vmlDrawin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rawings/vmlDrawing16.vml" ContentType="application/vnd.openxmlformats-officedocument.vmlDrawing"/>
  <Override PartName="/ppt/slides/slide20.xml" ContentType="application/vnd.openxmlformats-officedocument.presentationml.slide+xml"/>
  <Override PartName="/ppt/drawings/vmlDrawing17.vml" ContentType="application/vnd.openxmlformats-officedocument.vmlDrawing"/>
  <Override PartName="/ppt/slides/slide21.xml" ContentType="application/vnd.openxmlformats-officedocument.presentationml.slide+xml"/>
  <Override PartName="/ppt/drawings/vmlDrawing18.vml" ContentType="application/vnd.openxmlformats-officedocument.vmlDrawin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4" r:id="rId3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90EE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368" autoAdjust="0"/>
    <p:restoredTop sz="94718" autoAdjust="0"/>
  </p:normalViewPr>
  <p:slideViewPr>
    <p:cSldViewPr>
      <p:cViewPr>
        <p:scale>
          <a:sx n="75" d="100"/>
          <a:sy n="75" d="100"/>
        </p:scale>
        <p:origin x="-10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tableStyles" Target="tableStyle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drawings/_rels/vmlDrawing13.vml.rels><?xml version="1.0" encoding="UTF-8" standalone="yes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/Relationships>
</file>

<file path=ppt/drawings/_rels/vmlDrawing14.vml.rels><?xml version="1.0" encoding="UTF-8" standalone="yes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15.vml.rels><?xml version="1.0" encoding="UTF-8" standalone="yes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16.vml.rels><?xml version="1.0" encoding="UTF-8" standalone="yes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7.vml.rels><?xml version="1.0" encoding="UTF-8" standalone="yes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drawings/_rels/vmlDrawing18.vml.rels><?xml version="1.0" encoding="UTF-8" standalone="yes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1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1FAEB83-B2C0-4293-8FB9-481336BC3787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4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0D45F02-E68D-4400-9572-F59D751289E7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3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23A3EA80-B623-4E8C-B185-CC41BB03FFEC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3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73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8766E86-C592-401C-B7B2-3A4340C82B59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7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589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  <p:sp>
        <p:nvSpPr>
          <p:cNvPr id="1048591" name="Oval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Oval 8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x">
  <p:cSld name="Title and Vertical Text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6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  <p:sp>
        <p:nvSpPr>
          <p:cNvPr id="1048706" name="Rectangle 9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7" name="Oval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08" name="Oval 8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0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1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baseline="0" b="1" cap="none" sz="45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8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9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4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  <p:sp>
        <p:nvSpPr>
          <p:cNvPr id="1048727" name="Rectangle 5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29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3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  <p:sp>
        <p:nvSpPr>
          <p:cNvPr id="1048690" name="Rectangle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91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92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3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Oval 7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Rectangle 11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1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2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66E51CC-8E33-4DBE-A953-A373E6556851}" type="datetimeFigureOut">
              <a:rPr lang="en-US" smtClean="0"/>
              <a:t>4/21/2018</a:t>
            </a:fld>
            <a:endParaRPr lang="en-IN"/>
          </a:p>
        </p:txBody>
      </p:sp>
      <p:sp>
        <p:nvSpPr>
          <p:cNvPr id="104858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104858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5026ECB-0081-4FA4-B6EF-AC0F59C7B07C}" type="slidenum">
              <a:rPr lang="en-IN" smtClean="0"/>
              <a:t>‹#›</a:t>
            </a:fld>
            <a:endParaRPr lang="en-IN"/>
          </a:p>
        </p:txBody>
      </p:sp>
      <p:sp>
        <p:nvSpPr>
          <p:cNvPr id="104858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eaLnBrk="1" hangingPunct="1" latinLnBrk="0" rtl="0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6.xml"/><Relationship Id="rId7" Type="http://schemas.openxmlformats.org/officeDocument/2006/relationships/vmlDrawing" Target="../drawings/vmlDrawing13.v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Relationship Id="rId4" Type="http://schemas.openxmlformats.org/officeDocument/2006/relationships/slideLayout" Target="../slideLayouts/slideLayout6.xml"/><Relationship Id="rId5" Type="http://schemas.openxmlformats.org/officeDocument/2006/relationships/vmlDrawing" Target="../drawings/vmlDrawing14.v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6.xml"/><Relationship Id="rId4" Type="http://schemas.openxmlformats.org/officeDocument/2006/relationships/vmlDrawing" Target="../drawings/vmlDrawing15.v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6.xml"/><Relationship Id="rId4" Type="http://schemas.openxmlformats.org/officeDocument/2006/relationships/vmlDrawing" Target="../drawings/vmlDrawing16.v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slideLayout" Target="../slideLayouts/slideLayout6.xml"/><Relationship Id="rId5" Type="http://schemas.openxmlformats.org/officeDocument/2006/relationships/vmlDrawing" Target="../drawings/vmlDrawing17.v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6.xml"/><Relationship Id="rId4" Type="http://schemas.openxmlformats.org/officeDocument/2006/relationships/vmlDrawing" Target="../drawings/vmlDrawing18.v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6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3"/>
          <p:cNvSpPr>
            <a:spLocks noGrp="1"/>
          </p:cNvSpPr>
          <p:nvPr>
            <p:ph type="ctrTitle"/>
          </p:nvPr>
        </p:nvSpPr>
        <p:spPr>
          <a:xfrm>
            <a:off x="285720" y="359898"/>
            <a:ext cx="8553480" cy="2640474"/>
          </a:xfrm>
        </p:spPr>
        <p:txBody>
          <a:bodyPr/>
          <a:p>
            <a:pPr algn="ctr"/>
            <a:r>
              <a:rPr b="1" dirty="0" lang="en-US" smtClean="0">
                <a:solidFill>
                  <a:schemeClr val="accent3">
                    <a:lumMod val="50000"/>
                  </a:schemeClr>
                </a:solidFill>
                <a:latin typeface="Bell MT" pitchFamily="18" charset="0"/>
              </a:rPr>
              <a:t>PRESENTATION ON DIFFERENTIAL EQUATION</a:t>
            </a:r>
            <a:endParaRPr b="1" dirty="0" lang="en-IN">
              <a:solidFill>
                <a:schemeClr val="accent3">
                  <a:lumMod val="50000"/>
                </a:schemeClr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10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Content Placeholder 3" descr="DE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71472" y="285728"/>
            <a:ext cx="5951330" cy="5786454"/>
          </a:xfrm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Content Placeholder 3" descr="EngMath_DifferentialEq_Definition_01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4282" y="0"/>
            <a:ext cx="8929718" cy="6858000"/>
          </a:xfrm>
          <a:prstGeom prst="rect"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48718" cy="762000"/>
          </a:xfrm>
        </p:spPr>
        <p:txBody>
          <a:bodyPr>
            <a:normAutofit/>
          </a:bodyPr>
          <a:p>
            <a:pPr eaLnBrk="1" hangingPunct="1"/>
            <a:r>
              <a:rPr b="1" dirty="0" sz="3600" lang="en-US" smtClean="0">
                <a:solidFill>
                  <a:schemeClr val="tx2">
                    <a:lumMod val="75000"/>
                  </a:schemeClr>
                </a:solidFill>
              </a:rPr>
              <a:t>Formation of Differential Equations</a:t>
            </a:r>
          </a:p>
        </p:txBody>
      </p:sp>
      <p:grpSp>
        <p:nvGrpSpPr>
          <p:cNvPr id="68" name="Group 37"/>
          <p:cNvGrpSpPr/>
          <p:nvPr/>
        </p:nvGrpSpPr>
        <p:grpSpPr bwMode="auto">
          <a:xfrm>
            <a:off x="428625" y="1500187"/>
            <a:ext cx="2266950" cy="1184276"/>
            <a:chOff x="270" y="945"/>
            <a:chExt cx="1428" cy="746"/>
          </a:xfrm>
        </p:grpSpPr>
        <p:pic>
          <p:nvPicPr>
            <p:cNvPr id="2097162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071562" y="2357437"/>
              <a:ext cx="1004887" cy="327025"/>
            </a:xfrm>
            <a:prstGeom prst="rect"/>
          </p:spPr>
        </p:pic>
        <p:sp>
          <p:nvSpPr>
            <p:cNvPr id="1048623" name="Text Box 24"/>
            <p:cNvSpPr txBox="1">
              <a:spLocks noChangeArrowheads="1"/>
            </p:cNvSpPr>
            <p:nvPr/>
          </p:nvSpPr>
          <p:spPr bwMode="auto">
            <a:xfrm>
              <a:off x="270" y="945"/>
              <a:ext cx="1428" cy="394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pPr algn="l"/>
              <a:r>
                <a:rPr dirty="0" sz="1800" lang="en-US" smtClean="0">
                  <a:solidFill>
                    <a:srgbClr val="800000"/>
                  </a:solidFill>
                  <a:cs typeface="Arial" charset="0"/>
                </a:rPr>
                <a:t>the </a:t>
              </a:r>
              <a:r>
                <a:rPr dirty="0" sz="1800" lang="en-US">
                  <a:solidFill>
                    <a:srgbClr val="800000"/>
                  </a:solidFill>
                  <a:cs typeface="Arial" charset="0"/>
                </a:rPr>
                <a:t>family of straight</a:t>
              </a:r>
            </a:p>
            <a:p>
              <a:pPr algn="l"/>
              <a:r>
                <a:rPr dirty="0" sz="1800" lang="en-US">
                  <a:solidFill>
                    <a:srgbClr val="800000"/>
                  </a:solidFill>
                  <a:cs typeface="Arial" charset="0"/>
                </a:rPr>
                <a:t>lines represented by</a:t>
              </a:r>
              <a:r>
                <a:rPr dirty="0" sz="1800" lang="en-US">
                  <a:solidFill>
                    <a:srgbClr val="800000"/>
                  </a:solidFill>
                </a:rPr>
                <a:t> </a:t>
              </a:r>
            </a:p>
          </p:txBody>
        </p:sp>
      </p:grp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5937" y="3187700"/>
            <a:ext cx="2836862" cy="1463675"/>
          </a:xfrm>
          <a:prstGeom prst="rect"/>
        </p:spPr>
      </p:pic>
      <p:sp>
        <p:nvSpPr>
          <p:cNvPr id="1048624" name="Text Box 35"/>
          <p:cNvSpPr txBox="1">
            <a:spLocks noChangeArrowheads="1"/>
          </p:cNvSpPr>
          <p:nvPr/>
        </p:nvSpPr>
        <p:spPr bwMode="auto">
          <a:xfrm>
            <a:off x="547688" y="5348288"/>
            <a:ext cx="5738824" cy="40011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l"/>
            <a:r>
              <a:rPr b="1" dirty="0" sz="2000" lang="en-US">
                <a:solidFill>
                  <a:srgbClr val="3419C5"/>
                </a:solidFill>
                <a:cs typeface="Arial" charset="0"/>
              </a:rPr>
              <a:t>is a differential equation of the first order.</a:t>
            </a:r>
            <a:r>
              <a:rPr b="1" dirty="0" sz="2000" lang="en-US">
                <a:solidFill>
                  <a:srgbClr val="3419C5"/>
                </a:solidFill>
              </a:rPr>
              <a:t> </a:t>
            </a:r>
          </a:p>
        </p:txBody>
      </p:sp>
      <p:grpSp>
        <p:nvGrpSpPr>
          <p:cNvPr id="69" name="Group 40"/>
          <p:cNvGrpSpPr/>
          <p:nvPr/>
        </p:nvGrpSpPr>
        <p:grpSpPr bwMode="auto">
          <a:xfrm>
            <a:off x="4500562" y="2000240"/>
            <a:ext cx="3500439" cy="2609850"/>
            <a:chOff x="3264" y="1584"/>
            <a:chExt cx="2205" cy="1644"/>
          </a:xfrm>
        </p:grpSpPr>
        <p:sp>
          <p:nvSpPr>
            <p:cNvPr id="1048625" name="Line 4"/>
            <p:cNvSpPr>
              <a:spLocks noChangeShapeType="1"/>
            </p:cNvSpPr>
            <p:nvPr/>
          </p:nvSpPr>
          <p:spPr bwMode="auto">
            <a:xfrm flipV="1">
              <a:off x="3264" y="2508"/>
              <a:ext cx="1824" cy="0"/>
            </a:xfrm>
            <a:prstGeom prst="line"/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p>
              <a:endParaRPr lang="en-IN"/>
            </a:p>
          </p:txBody>
        </p:sp>
        <p:sp>
          <p:nvSpPr>
            <p:cNvPr id="1048626" name="Line 5"/>
            <p:cNvSpPr>
              <a:spLocks noChangeShapeType="1"/>
            </p:cNvSpPr>
            <p:nvPr/>
          </p:nvSpPr>
          <p:spPr bwMode="auto">
            <a:xfrm>
              <a:off x="4128" y="1788"/>
              <a:ext cx="0" cy="1440"/>
            </a:xfrm>
            <a:prstGeom prst="line"/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p>
              <a:endParaRPr lang="en-IN"/>
            </a:p>
          </p:txBody>
        </p:sp>
        <p:sp>
          <p:nvSpPr>
            <p:cNvPr id="1048627" name="Line 6"/>
            <p:cNvSpPr>
              <a:spLocks noChangeShapeType="1"/>
            </p:cNvSpPr>
            <p:nvPr/>
          </p:nvSpPr>
          <p:spPr bwMode="auto">
            <a:xfrm flipV="1">
              <a:off x="3528" y="1788"/>
              <a:ext cx="1416" cy="1236"/>
            </a:xfrm>
            <a:prstGeom prst="line"/>
            <a:noFill/>
            <a:ln w="28575">
              <a:solidFill>
                <a:srgbClr val="3419C5"/>
              </a:solidFill>
              <a:round/>
              <a:headEnd/>
              <a:tailEnd type="arrow" w="med" len="med"/>
            </a:ln>
          </p:spPr>
          <p:txBody>
            <a:bodyPr/>
            <a:p>
              <a:endParaRPr lang="en-IN"/>
            </a:p>
          </p:txBody>
        </p:sp>
        <p:sp>
          <p:nvSpPr>
            <p:cNvPr id="1048628" name="Arc 13"/>
            <p:cNvSpPr/>
            <p:nvPr/>
          </p:nvSpPr>
          <p:spPr bwMode="auto">
            <a:xfrm>
              <a:off x="4272" y="2364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 wrap="none"/>
            <a:p>
              <a:endParaRPr lang="en-US"/>
            </a:p>
          </p:txBody>
        </p:sp>
        <p:sp>
          <p:nvSpPr>
            <p:cNvPr id="1048629" name="Text Box 14"/>
            <p:cNvSpPr txBox="1">
              <a:spLocks noChangeArrowheads="1"/>
            </p:cNvSpPr>
            <p:nvPr/>
          </p:nvSpPr>
          <p:spPr bwMode="auto">
            <a:xfrm>
              <a:off x="5070" y="2400"/>
              <a:ext cx="204" cy="212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lang="en-US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1048630" name="Text Box 15"/>
            <p:cNvSpPr txBox="1">
              <a:spLocks noChangeArrowheads="1"/>
            </p:cNvSpPr>
            <p:nvPr/>
          </p:nvSpPr>
          <p:spPr bwMode="auto">
            <a:xfrm>
              <a:off x="4031" y="1584"/>
              <a:ext cx="195" cy="212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lang="en-US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1048631" name="Text Box 16"/>
            <p:cNvSpPr txBox="1">
              <a:spLocks noChangeArrowheads="1"/>
            </p:cNvSpPr>
            <p:nvPr/>
          </p:nvSpPr>
          <p:spPr bwMode="auto">
            <a:xfrm>
              <a:off x="4116" y="2544"/>
              <a:ext cx="217" cy="212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lang="en-US">
                  <a:solidFill>
                    <a:schemeClr val="accent2"/>
                  </a:solidFill>
                </a:rPr>
                <a:t>O</a:t>
              </a:r>
            </a:p>
          </p:txBody>
        </p:sp>
        <p:pic>
          <p:nvPicPr>
            <p:cNvPr id="2097164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7000875" y="2643187"/>
              <a:ext cx="1000125" cy="403225"/>
            </a:xfrm>
            <a:prstGeom prst="rect"/>
          </p:spPr>
        </p:pic>
        <p:pic>
          <p:nvPicPr>
            <p:cNvPr id="2097165" name="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6329362" y="3000375"/>
              <a:ext cx="271462" cy="381000"/>
            </a:xfrm>
            <a:prstGeom prst="rect"/>
          </p:spPr>
        </p:pic>
        <p:pic>
          <p:nvPicPr>
            <p:cNvPr id="2097166" name=""/>
            <p:cNvPicPr>
              <a:picLocks/>
            </p:cNvPicPr>
            <p:nvPr/>
          </p:nvPicPr>
          <p:blipFill>
            <a:blip xmlns:r="http://schemas.openxmlformats.org/officeDocument/2006/relationships" r:embed="rId5"/>
            <a:stretch>
              <a:fillRect/>
            </a:stretch>
          </p:blipFill>
          <p:spPr>
            <a:xfrm>
              <a:off x="6710362" y="3067050"/>
              <a:ext cx="1123950" cy="280987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81000"/>
            <a:ext cx="8786874" cy="762000"/>
          </a:xfrm>
        </p:spPr>
        <p:txBody>
          <a:bodyPr>
            <a:normAutofit fontScale="90000"/>
          </a:bodyPr>
          <a:p>
            <a:pPr eaLnBrk="1" hangingPunct="1"/>
            <a:r>
              <a:rPr b="1" dirty="0" lang="en-US" smtClean="0">
                <a:solidFill>
                  <a:schemeClr val="tx2">
                    <a:lumMod val="75000"/>
                  </a:schemeClr>
                </a:solidFill>
              </a:rPr>
              <a:t> Formation of Differential Equations</a:t>
            </a:r>
          </a:p>
        </p:txBody>
      </p:sp>
      <p:grpSp>
        <p:nvGrpSpPr>
          <p:cNvPr id="71" name="Group 26"/>
          <p:cNvGrpSpPr/>
          <p:nvPr/>
        </p:nvGrpSpPr>
        <p:grpSpPr bwMode="auto">
          <a:xfrm>
            <a:off x="477838" y="1295400"/>
            <a:ext cx="6684962" cy="1159292"/>
            <a:chOff x="301" y="960"/>
            <a:chExt cx="4595" cy="925"/>
          </a:xfrm>
        </p:grpSpPr>
        <p:sp>
          <p:nvSpPr>
            <p:cNvPr id="1048633" name="Text Box 4"/>
            <p:cNvSpPr txBox="1">
              <a:spLocks noChangeArrowheads="1"/>
            </p:cNvSpPr>
            <p:nvPr/>
          </p:nvSpPr>
          <p:spPr bwMode="auto">
            <a:xfrm>
              <a:off x="301" y="960"/>
              <a:ext cx="4595" cy="925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p>
              <a:pPr algn="l"/>
              <a:r>
                <a:rPr sz="1800" lang="en-US">
                  <a:solidFill>
                    <a:srgbClr val="800000"/>
                  </a:solidFill>
                  <a:cs typeface="Arial" charset="0"/>
                </a:rPr>
                <a:t>Assume the family of curves represented by</a:t>
              </a:r>
              <a:r>
                <a:rPr sz="1800" lang="en-US">
                  <a:solidFill>
                    <a:srgbClr val="800000"/>
                  </a:solidFill>
                </a:rPr>
                <a:t>                              </a:t>
              </a:r>
            </a:p>
            <a:p>
              <a:pPr algn="l"/>
              <a:r>
                <a:rPr sz="1800" lang="en-US">
                  <a:solidFill>
                    <a:srgbClr val="800000"/>
                  </a:solidFill>
                </a:rPr>
                <a:t>                </a:t>
              </a:r>
              <a:br>
                <a:rPr sz="1800" lang="en-US">
                  <a:solidFill>
                    <a:srgbClr val="800000"/>
                  </a:solidFill>
                </a:rPr>
              </a:br>
              <a:endParaRPr sz="1800" lang="en-US">
                <a:solidFill>
                  <a:srgbClr val="800000"/>
                </a:solidFill>
              </a:endParaRPr>
            </a:p>
            <a:p>
              <a:pPr algn="l"/>
              <a:r>
                <a:rPr sz="1800" lang="en-US">
                  <a:solidFill>
                    <a:srgbClr val="800000"/>
                  </a:solidFill>
                  <a:cs typeface="Arial" charset="0"/>
                </a:rPr>
                <a:t>where A and B are arbitrary constants.</a:t>
              </a:r>
            </a:p>
          </p:txBody>
        </p:sp>
        <p:pic>
          <p:nvPicPr>
            <p:cNvPr id="2097167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857250" y="1643062"/>
              <a:ext cx="4046537" cy="392112"/>
            </a:xfrm>
            <a:prstGeom prst="rect"/>
          </p:spPr>
        </p:pic>
      </p:grpSp>
      <p:grpSp>
        <p:nvGrpSpPr>
          <p:cNvPr id="72" name="Group 23"/>
          <p:cNvGrpSpPr/>
          <p:nvPr/>
        </p:nvGrpSpPr>
        <p:grpSpPr bwMode="auto">
          <a:xfrm>
            <a:off x="428182" y="2571037"/>
            <a:ext cx="6297217" cy="758148"/>
            <a:chOff x="231" y="1925"/>
            <a:chExt cx="4008" cy="503"/>
          </a:xfrm>
        </p:grpSpPr>
        <p:pic>
          <p:nvPicPr>
            <p:cNvPr id="2097168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28625" y="2643187"/>
              <a:ext cx="3524250" cy="685800"/>
            </a:xfrm>
            <a:prstGeom prst="rect"/>
          </p:spPr>
        </p:pic>
        <p:sp>
          <p:nvSpPr>
            <p:cNvPr id="1048634" name="Text Box 18"/>
            <p:cNvSpPr txBox="1">
              <a:spLocks noChangeArrowheads="1"/>
            </p:cNvSpPr>
            <p:nvPr/>
          </p:nvSpPr>
          <p:spPr bwMode="auto">
            <a:xfrm>
              <a:off x="2505" y="1925"/>
              <a:ext cx="1734" cy="238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sz="1800" lang="en-US">
                  <a:solidFill>
                    <a:srgbClr val="3419C5"/>
                  </a:solidFill>
                </a:rPr>
                <a:t>[Differentiating (</a:t>
              </a:r>
              <a:r>
                <a:rPr dirty="0" sz="1800" lang="en-US" err="1">
                  <a:solidFill>
                    <a:srgbClr val="3419C5"/>
                  </a:solidFill>
                </a:rPr>
                <a:t>i</a:t>
              </a:r>
              <a:r>
                <a:rPr dirty="0" sz="1800" lang="en-US">
                  <a:solidFill>
                    <a:srgbClr val="3419C5"/>
                  </a:solidFill>
                </a:rPr>
                <a:t>) </a:t>
              </a:r>
              <a:r>
                <a:rPr dirty="0" sz="1800" lang="en-US" err="1">
                  <a:solidFill>
                    <a:srgbClr val="3419C5"/>
                  </a:solidFill>
                </a:rPr>
                <a:t>w.r.t</a:t>
              </a:r>
              <a:r>
                <a:rPr dirty="0" sz="1800" lang="en-US">
                  <a:solidFill>
                    <a:srgbClr val="3419C5"/>
                  </a:solidFill>
                </a:rPr>
                <a:t>. x]</a:t>
              </a:r>
            </a:p>
          </p:txBody>
        </p:sp>
      </p:grpSp>
      <p:grpSp>
        <p:nvGrpSpPr>
          <p:cNvPr id="73" name="Group 27"/>
          <p:cNvGrpSpPr/>
          <p:nvPr/>
        </p:nvGrpSpPr>
        <p:grpSpPr bwMode="auto">
          <a:xfrm>
            <a:off x="357158" y="3643314"/>
            <a:ext cx="6609598" cy="773112"/>
            <a:chOff x="340" y="2969"/>
            <a:chExt cx="4291" cy="583"/>
          </a:xfrm>
        </p:grpSpPr>
        <p:pic>
          <p:nvPicPr>
            <p:cNvPr id="2097169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357187" y="3643312"/>
              <a:ext cx="3173412" cy="773112"/>
            </a:xfrm>
            <a:prstGeom prst="rect"/>
          </p:spPr>
        </p:pic>
        <p:sp>
          <p:nvSpPr>
            <p:cNvPr id="1048635" name="Text Box 19"/>
            <p:cNvSpPr txBox="1">
              <a:spLocks noChangeArrowheads="1"/>
            </p:cNvSpPr>
            <p:nvPr/>
          </p:nvSpPr>
          <p:spPr bwMode="auto">
            <a:xfrm>
              <a:off x="2830" y="3169"/>
              <a:ext cx="1801" cy="271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sz="1800" lang="en-US">
                  <a:solidFill>
                    <a:srgbClr val="3419C5"/>
                  </a:solidFill>
                </a:rPr>
                <a:t>[Differentiating (ii) w.r.t. x]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086600" cy="685800"/>
          </a:xfrm>
        </p:spPr>
        <p:txBody>
          <a:bodyPr>
            <a:normAutofit fontScale="90000"/>
          </a:bodyPr>
          <a:p>
            <a:pPr eaLnBrk="1" hangingPunct="1"/>
            <a:r>
              <a:rPr b="1" lang="en-US" smtClean="0"/>
              <a:t>Formation of Differential Equations</a:t>
            </a:r>
          </a:p>
        </p:txBody>
      </p:sp>
      <p:grpSp>
        <p:nvGrpSpPr>
          <p:cNvPr id="75" name="Group 20"/>
          <p:cNvGrpSpPr/>
          <p:nvPr/>
        </p:nvGrpSpPr>
        <p:grpSpPr bwMode="auto">
          <a:xfrm>
            <a:off x="719138" y="1358900"/>
            <a:ext cx="3044824" cy="850900"/>
            <a:chOff x="453" y="856"/>
            <a:chExt cx="1918" cy="536"/>
          </a:xfrm>
        </p:grpSpPr>
        <p:pic>
          <p:nvPicPr>
            <p:cNvPr id="2097170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719137" y="1358900"/>
              <a:ext cx="1504950" cy="850900"/>
            </a:xfrm>
            <a:prstGeom prst="rect"/>
          </p:spPr>
        </p:pic>
        <p:sp>
          <p:nvSpPr>
            <p:cNvPr id="1048637" name="Text Box 8"/>
            <p:cNvSpPr txBox="1">
              <a:spLocks noChangeArrowheads="1"/>
            </p:cNvSpPr>
            <p:nvPr/>
          </p:nvSpPr>
          <p:spPr bwMode="auto">
            <a:xfrm>
              <a:off x="1655" y="1044"/>
              <a:ext cx="716" cy="226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sz="1800" lang="en-US">
                  <a:cs typeface="Arial" pitchFamily="34" charset="0"/>
                </a:rPr>
                <a:t>[Using (</a:t>
              </a:r>
              <a:r>
                <a:rPr dirty="0" sz="1800" lang="en-US" err="1">
                  <a:cs typeface="Arial" pitchFamily="34" charset="0"/>
                </a:rPr>
                <a:t>i</a:t>
              </a:r>
              <a:r>
                <a:rPr dirty="0" sz="1800" lang="en-US">
                  <a:cs typeface="Arial" pitchFamily="34" charset="0"/>
                </a:rPr>
                <a:t>)]</a:t>
              </a:r>
              <a:r>
                <a:rPr dirty="0" sz="1800" lang="en-US"/>
                <a:t> </a:t>
              </a:r>
            </a:p>
          </p:txBody>
        </p:sp>
      </p:grpSp>
      <p:grpSp>
        <p:nvGrpSpPr>
          <p:cNvPr id="76" name="Group 21"/>
          <p:cNvGrpSpPr/>
          <p:nvPr/>
        </p:nvGrpSpPr>
        <p:grpSpPr bwMode="auto">
          <a:xfrm>
            <a:off x="4286248" y="1142984"/>
            <a:ext cx="4510087" cy="1319212"/>
            <a:chOff x="439" y="1516"/>
            <a:chExt cx="2841" cy="831"/>
          </a:xfrm>
        </p:grpSpPr>
        <p:pic>
          <p:nvPicPr>
            <p:cNvPr id="2097171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286250" y="1143000"/>
              <a:ext cx="1870075" cy="865187"/>
            </a:xfrm>
            <a:prstGeom prst="rect"/>
          </p:spPr>
        </p:pic>
        <p:sp>
          <p:nvSpPr>
            <p:cNvPr id="1048638" name="Text Box 9"/>
            <p:cNvSpPr txBox="1">
              <a:spLocks noChangeArrowheads="1"/>
            </p:cNvSpPr>
            <p:nvPr/>
          </p:nvSpPr>
          <p:spPr bwMode="auto">
            <a:xfrm>
              <a:off x="612" y="2121"/>
              <a:ext cx="2668" cy="226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sz="1800" lang="en-US">
                  <a:cs typeface="Arial" pitchFamily="34" charset="0"/>
                </a:rPr>
                <a:t>is a differential equation of second order</a:t>
              </a:r>
              <a:r>
                <a:rPr dirty="0" sz="1800" lang="en-US"/>
                <a:t> </a:t>
              </a:r>
            </a:p>
          </p:txBody>
        </p:sp>
      </p:grpSp>
      <p:sp>
        <p:nvSpPr>
          <p:cNvPr id="1048639" name="Text Box 12"/>
          <p:cNvSpPr txBox="1">
            <a:spLocks noChangeArrowheads="1"/>
          </p:cNvSpPr>
          <p:nvPr/>
        </p:nvSpPr>
        <p:spPr bwMode="auto">
          <a:xfrm>
            <a:off x="509588" y="4197350"/>
            <a:ext cx="6919932" cy="64135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l"/>
            <a:r>
              <a:rPr dirty="0" sz="1800" lang="en-US">
                <a:cs typeface="Arial" pitchFamily="34" charset="0"/>
              </a:rPr>
              <a:t>Similarly, by eliminating three arbitrary constants, a differential equation of third order is obtained.</a:t>
            </a:r>
            <a:r>
              <a:rPr dirty="0" sz="1800" lang="en-US"/>
              <a:t> </a:t>
            </a:r>
          </a:p>
        </p:txBody>
      </p:sp>
      <p:sp>
        <p:nvSpPr>
          <p:cNvPr id="1048640" name="Text Box 14"/>
          <p:cNvSpPr txBox="1">
            <a:spLocks noChangeArrowheads="1"/>
          </p:cNvSpPr>
          <p:nvPr/>
        </p:nvSpPr>
        <p:spPr bwMode="auto">
          <a:xfrm>
            <a:off x="533400" y="5289550"/>
            <a:ext cx="5967426" cy="64135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l"/>
            <a:r>
              <a:rPr dirty="0" sz="1800" lang="en-US" smtClean="0">
                <a:cs typeface="Arial" pitchFamily="34" charset="0"/>
              </a:rPr>
              <a:t>Generally  </a:t>
            </a:r>
            <a:r>
              <a:rPr dirty="0" sz="1800" lang="en-US">
                <a:cs typeface="Arial" pitchFamily="34" charset="0"/>
              </a:rPr>
              <a:t>eliminating n arbitrary constants, a differential equation of nth order is obtained.</a:t>
            </a:r>
            <a:r>
              <a:rPr dirty="0" sz="1800" lang="en-US"/>
              <a:t>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utoUpdateAnimBg="0"/>
      <p:bldP spid="104864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C:\Users\Rsl\Desktop\DIFFERENCIAL EQUETION\order degre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28596" y="571480"/>
            <a:ext cx="6286544" cy="5072098"/>
          </a:xfrm>
          <a:prstGeom prst="rect"/>
          <a:noFill/>
        </p:spPr>
      </p:pic>
      <p:pic>
        <p:nvPicPr>
          <p:cNvPr id="2097173" name="Picture 3" descr="C:\Users\Rsl\Desktop\DIFFERENCIAL EQUETION\order degree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571736" y="1571612"/>
            <a:ext cx="3343275" cy="1390650"/>
          </a:xfrm>
          <a:prstGeom prst="rect"/>
          <a:noFill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C:\Users\Rsl\Desktop\DIFFERENCIAL EQUETION\order degree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"/>
            <a:ext cx="6215074" cy="6572272"/>
          </a:xfrm>
          <a:prstGeom prst="rect"/>
          <a:noFill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C:\Users\Rsl\Desktop\DIFFERENCIAL EQUETION\degre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-1"/>
            <a:ext cx="7000892" cy="6500835"/>
          </a:xfrm>
          <a:prstGeom prst="rect"/>
          <a:noFill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/>
          <a:p>
            <a:r>
              <a:rPr b="1" dirty="0" lang="en-US" smtClean="0"/>
              <a:t>Solving :</a:t>
            </a:r>
            <a:endParaRPr b="1" dirty="0" lang="en-IN"/>
          </a:p>
        </p:txBody>
      </p:sp>
      <p:sp>
        <p:nvSpPr>
          <p:cNvPr id="1048642" name="Content Placeholder 4"/>
          <p:cNvSpPr>
            <a:spLocks noGrp="1"/>
          </p:cNvSpPr>
          <p:nvPr>
            <p:ph idx="1"/>
          </p:nvPr>
        </p:nvSpPr>
        <p:spPr>
          <a:xfrm>
            <a:off x="285720" y="1571612"/>
            <a:ext cx="7855270" cy="3139440"/>
          </a:xfrm>
          <a:prstGeom prst="rect"/>
        </p:spPr>
        <p:txBody>
          <a:bodyPr wrap="square">
            <a:spAutoFit/>
          </a:bodyPr>
          <a:p>
            <a:r>
              <a:rPr dirty="0" lang="en-IN" smtClean="0"/>
              <a:t>We </a:t>
            </a:r>
            <a:r>
              <a:rPr b="1" dirty="0" lang="en-IN" smtClean="0"/>
              <a:t>solve</a:t>
            </a:r>
            <a:r>
              <a:rPr dirty="0" lang="en-IN" smtClean="0"/>
              <a:t> it when we discover </a:t>
            </a:r>
            <a:r>
              <a:rPr b="1" dirty="0" lang="en-IN" smtClean="0"/>
              <a:t>the function</a:t>
            </a:r>
            <a:r>
              <a:rPr dirty="0" lang="en-IN" smtClean="0"/>
              <a:t> </a:t>
            </a:r>
            <a:r>
              <a:rPr b="1" dirty="0" lang="en-IN" smtClean="0"/>
              <a:t>y</a:t>
            </a:r>
            <a:r>
              <a:rPr dirty="0" lang="en-IN" smtClean="0"/>
              <a:t> (or set of functions y).</a:t>
            </a:r>
          </a:p>
          <a:p>
            <a:r>
              <a:rPr dirty="0" lang="en-IN" smtClean="0"/>
              <a:t>There are many "tricks" to solving Differential Equations (if they can be solved!), but first: why?</a:t>
            </a:r>
          </a:p>
          <a:p>
            <a:endParaRPr dirty="0" lang="en-IN"/>
          </a:p>
        </p:txBody>
      </p:sp>
      <p:pic>
        <p:nvPicPr>
          <p:cNvPr id="2097176" name="Picture 2" descr="C:\Users\Rsl\Desktop\DIFFERENCIAL EQUETION\smily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072066" y="3786190"/>
            <a:ext cx="1868299" cy="1725627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24918" cy="762000"/>
          </a:xfrm>
        </p:spPr>
        <p:txBody>
          <a:bodyPr>
            <a:normAutofit/>
          </a:bodyPr>
          <a:p>
            <a:pPr eaLnBrk="1" hangingPunct="1"/>
            <a:r>
              <a:rPr b="1" dirty="0" lang="en-US" smtClean="0">
                <a:solidFill>
                  <a:schemeClr val="tx2">
                    <a:lumMod val="75000"/>
                  </a:schemeClr>
                </a:solidFill>
              </a:rPr>
              <a:t>Solution of a Differential Equation</a:t>
            </a:r>
          </a:p>
        </p:txBody>
      </p:sp>
      <p:sp>
        <p:nvSpPr>
          <p:cNvPr id="1048644" name="Text Box 4"/>
          <p:cNvSpPr txBox="1">
            <a:spLocks noChangeArrowheads="1"/>
          </p:cNvSpPr>
          <p:nvPr/>
        </p:nvSpPr>
        <p:spPr bwMode="auto">
          <a:xfrm>
            <a:off x="357158" y="1428736"/>
            <a:ext cx="8572560" cy="151384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p>
            <a:pPr algn="l"/>
            <a:r>
              <a:rPr b="1" dirty="0" sz="2400" lang="en-US">
                <a:solidFill>
                  <a:srgbClr val="800000"/>
                </a:solidFill>
              </a:rPr>
              <a:t>The solution of a differential equation is the relation between the variables, not taking the differential coefficients, satisfying the given differential equation and containing as many arbitrary constants as its order is.</a:t>
            </a:r>
          </a:p>
        </p:txBody>
      </p:sp>
      <p:grpSp>
        <p:nvGrpSpPr>
          <p:cNvPr id="82" name="Group 11"/>
          <p:cNvGrpSpPr/>
          <p:nvPr/>
        </p:nvGrpSpPr>
        <p:grpSpPr bwMode="auto">
          <a:xfrm>
            <a:off x="571472" y="3429000"/>
            <a:ext cx="3783012" cy="387350"/>
            <a:chOff x="317" y="2132"/>
            <a:chExt cx="2383" cy="244"/>
          </a:xfrm>
        </p:grpSpPr>
        <p:sp>
          <p:nvSpPr>
            <p:cNvPr id="1048645" name="Text Box 5"/>
            <p:cNvSpPr txBox="1">
              <a:spLocks noChangeArrowheads="1"/>
            </p:cNvSpPr>
            <p:nvPr/>
          </p:nvSpPr>
          <p:spPr bwMode="auto">
            <a:xfrm>
              <a:off x="317" y="2132"/>
              <a:ext cx="940" cy="226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b="1" dirty="0" sz="1800" lang="en-US">
                  <a:solidFill>
                    <a:srgbClr val="3419C5"/>
                  </a:solidFill>
                </a:rPr>
                <a:t>For example:</a:t>
              </a:r>
            </a:p>
          </p:txBody>
        </p:sp>
        <p:pic>
          <p:nvPicPr>
            <p:cNvPr id="2097177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2271712" y="3473450"/>
              <a:ext cx="2082800" cy="342900"/>
            </a:xfrm>
            <a:prstGeom prst="rect"/>
          </p:spPr>
        </p:pic>
      </p:grpSp>
      <p:grpSp>
        <p:nvGrpSpPr>
          <p:cNvPr id="83" name="Group 13"/>
          <p:cNvGrpSpPr/>
          <p:nvPr/>
        </p:nvGrpSpPr>
        <p:grpSpPr bwMode="auto">
          <a:xfrm>
            <a:off x="357158" y="4286256"/>
            <a:ext cx="4095837" cy="774700"/>
            <a:chOff x="300" y="2544"/>
            <a:chExt cx="2551" cy="488"/>
          </a:xfrm>
        </p:grpSpPr>
        <p:sp>
          <p:nvSpPr>
            <p:cNvPr id="1048646" name="Text Box 7"/>
            <p:cNvSpPr txBox="1">
              <a:spLocks noChangeArrowheads="1"/>
            </p:cNvSpPr>
            <p:nvPr/>
          </p:nvSpPr>
          <p:spPr bwMode="auto">
            <a:xfrm>
              <a:off x="300" y="2688"/>
              <a:ext cx="2551" cy="226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sz="1800" lang="en-US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is a solution of the differential equation</a:t>
              </a:r>
            </a:p>
          </p:txBody>
        </p:sp>
        <p:pic>
          <p:nvPicPr>
            <p:cNvPr id="2097178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2286000" y="4286250"/>
              <a:ext cx="1565275" cy="774700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2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7467600" cy="3257560"/>
          </a:xfrm>
        </p:spPr>
        <p:txBody>
          <a:bodyPr>
            <a:noAutofit/>
          </a:bodyPr>
          <a:p>
            <a:pPr>
              <a:buNone/>
            </a:pPr>
            <a:endParaRPr b="1" dirty="0" sz="2800" lang="en-US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INTRODUCTION OF DIFFERENTIAL EQUATIONS.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INVENTION OF DIFFERENTIAL EQUATIONS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ORDER AND DEGREE OF DIFFERENTIAL EQUATIONS.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FORMATION OF DIFFERENTIAL EQUATIONS.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ORDINARY DIFFERENTIAL EQUATIONS (ODE).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SOLUTION OF DIFFERENTIAL EQUATIONS.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METHODS FOR SOLVING  ODE</a:t>
            </a:r>
          </a:p>
          <a:p>
            <a:pPr>
              <a:buFont typeface="Wingdings" pitchFamily="2" charset="2"/>
              <a:buChar char="v"/>
            </a:pPr>
            <a:r>
              <a:rPr b="1" dirty="0" sz="28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REAL TIME APPLICATIONS OF DIFFERENTIAL EQUATIONS                    </a:t>
            </a:r>
          </a:p>
          <a:p>
            <a:pPr>
              <a:buFont typeface="Wingdings" pitchFamily="2" charset="2"/>
              <a:buChar char="v"/>
            </a:pPr>
            <a:endParaRPr b="1" dirty="0" sz="2800" lang="en-US" smtClean="0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048600" name="Title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rmAutofit/>
          </a:bodyPr>
          <a:p>
            <a:r>
              <a:rPr b="1" dirty="0" sz="6000" lang="en-US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CONTENTS  :</a:t>
            </a:r>
            <a:endParaRPr b="1" dirty="0" sz="6000" lang="en-IN"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23850"/>
            <a:ext cx="5105400" cy="762000"/>
          </a:xfrm>
        </p:spPr>
        <p:txBody>
          <a:bodyPr>
            <a:normAutofit/>
          </a:bodyPr>
          <a:p>
            <a:pPr eaLnBrk="1" hangingPunct="1"/>
            <a:r>
              <a:rPr b="1" dirty="0" lang="en-US" smtClean="0">
                <a:solidFill>
                  <a:schemeClr val="tx2">
                    <a:lumMod val="75000"/>
                  </a:schemeClr>
                </a:solidFill>
              </a:rPr>
              <a:t>General Solution</a:t>
            </a:r>
          </a:p>
        </p:txBody>
      </p:sp>
      <p:sp>
        <p:nvSpPr>
          <p:cNvPr id="1048648" name="Text Box 4"/>
          <p:cNvSpPr txBox="1">
            <a:spLocks noChangeArrowheads="1"/>
          </p:cNvSpPr>
          <p:nvPr/>
        </p:nvSpPr>
        <p:spPr bwMode="auto">
          <a:xfrm>
            <a:off x="438150" y="1339850"/>
            <a:ext cx="7486650" cy="64135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l"/>
            <a:r>
              <a:rPr sz="1800" lang="en-US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If</a:t>
            </a:r>
            <a:r>
              <a:rPr b="1" sz="1800" lang="en-US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sz="1800" lang="en-US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the solution of a differential equation of nth order contains n arbitrary constants, the solution is called the general solution. </a:t>
            </a:r>
          </a:p>
        </p:txBody>
      </p:sp>
      <p:grpSp>
        <p:nvGrpSpPr>
          <p:cNvPr id="85" name="Group 16"/>
          <p:cNvGrpSpPr/>
          <p:nvPr/>
        </p:nvGrpSpPr>
        <p:grpSpPr bwMode="auto">
          <a:xfrm>
            <a:off x="400050" y="2857501"/>
            <a:ext cx="7429501" cy="812800"/>
            <a:chOff x="252" y="1800"/>
            <a:chExt cx="4680" cy="512"/>
          </a:xfrm>
        </p:grpSpPr>
        <p:sp>
          <p:nvSpPr>
            <p:cNvPr id="1048649" name="Text Box 5"/>
            <p:cNvSpPr txBox="1">
              <a:spLocks noChangeArrowheads="1"/>
            </p:cNvSpPr>
            <p:nvPr/>
          </p:nvSpPr>
          <p:spPr bwMode="auto">
            <a:xfrm>
              <a:off x="252" y="1953"/>
              <a:ext cx="3252" cy="226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sz="1800" lang="en-US">
                  <a:solidFill>
                    <a:schemeClr val="bg1">
                      <a:lumMod val="95000"/>
                      <a:lumOff val="5000"/>
                    </a:schemeClr>
                  </a:solidFill>
                  <a:cs typeface="Arial" charset="0"/>
                </a:rPr>
                <a:t> is the general solution of the differential equation </a:t>
              </a:r>
            </a:p>
          </p:txBody>
        </p:sp>
        <p:pic>
          <p:nvPicPr>
            <p:cNvPr id="2097179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6357937" y="2857500"/>
              <a:ext cx="1471612" cy="812800"/>
            </a:xfrm>
            <a:prstGeom prst="rect"/>
          </p:spPr>
        </p:pic>
      </p:grp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1500" y="3929062"/>
            <a:ext cx="1349375" cy="376237"/>
          </a:xfrm>
          <a:prstGeom prst="rect"/>
        </p:spPr>
      </p:pic>
      <p:sp>
        <p:nvSpPr>
          <p:cNvPr id="1048650" name="Text Box 12"/>
          <p:cNvSpPr txBox="1">
            <a:spLocks noChangeArrowheads="1"/>
          </p:cNvSpPr>
          <p:nvPr/>
        </p:nvSpPr>
        <p:spPr bwMode="auto">
          <a:xfrm>
            <a:off x="514350" y="4724400"/>
            <a:ext cx="7867650" cy="366713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l"/>
            <a:r>
              <a:rPr sz="1800" lang="en-US">
                <a:solidFill>
                  <a:schemeClr val="bg1">
                    <a:lumMod val="95000"/>
                    <a:lumOff val="5000"/>
                  </a:schemeClr>
                </a:solidFill>
                <a:cs typeface="Arial" charset="0"/>
              </a:rPr>
              <a:t>is not the general solution as it contains one arbitrary constant.</a:t>
            </a:r>
            <a:r>
              <a:rPr sz="1800"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00062" y="2714625"/>
            <a:ext cx="2082800" cy="342900"/>
          </a:xfrm>
          <a:prstGeom prst="rect"/>
        </p:spPr>
      </p:pic>
      <p:sp>
        <p:nvSpPr>
          <p:cNvPr id="1048651" name="Rectangle 10"/>
          <p:cNvSpPr/>
          <p:nvPr/>
        </p:nvSpPr>
        <p:spPr>
          <a:xfrm>
            <a:off x="428596" y="1285860"/>
            <a:ext cx="6715172" cy="1158240"/>
          </a:xfrm>
          <a:prstGeom prst="rect"/>
        </p:spPr>
        <p:txBody>
          <a:bodyPr wrap="square">
            <a:spAutoFit/>
          </a:bodyPr>
          <a:p>
            <a:r>
              <a:rPr dirty="0" sz="2400" lang="en-US" smtClean="0">
                <a:solidFill>
                  <a:srgbClr val="800000"/>
                </a:solidFill>
                <a:cs typeface="Arial" pitchFamily="34" charset="0"/>
              </a:rPr>
              <a:t>If</a:t>
            </a:r>
            <a:r>
              <a:rPr b="1" dirty="0" sz="2400" lang="en-US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dirty="0" sz="2400" lang="en-US" smtClean="0">
                <a:solidFill>
                  <a:srgbClr val="800000"/>
                </a:solidFill>
                <a:cs typeface="Arial" pitchFamily="34" charset="0"/>
              </a:rPr>
              <a:t>the solution of a differential equation of nth order contains n arbitrary constants, the solution is called the general solution. </a:t>
            </a:r>
            <a:endParaRPr dirty="0" sz="2400" lang="en-US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48652" name="Rectangle 11"/>
          <p:cNvSpPr/>
          <p:nvPr/>
        </p:nvSpPr>
        <p:spPr>
          <a:xfrm>
            <a:off x="357158" y="3105835"/>
            <a:ext cx="7143800" cy="369332"/>
          </a:xfrm>
          <a:prstGeom prst="rect"/>
        </p:spPr>
        <p:txBody>
          <a:bodyPr wrap="square">
            <a:spAutoFit/>
          </a:bodyPr>
          <a:p>
            <a:r>
              <a:rPr b="1" dirty="0" lang="en-US" smtClean="0">
                <a:cs typeface="Arial" pitchFamily="34" charset="0"/>
              </a:rPr>
              <a:t>  is the general solution of the differential equation </a:t>
            </a:r>
            <a:endParaRPr b="1" dirty="0" lang="en-US">
              <a:cs typeface="Arial" pitchFamily="34" charset="0"/>
            </a:endParaRPr>
          </a:p>
        </p:txBody>
      </p:sp>
      <p:sp>
        <p:nvSpPr>
          <p:cNvPr id="1048653" name="Rectangle 12"/>
          <p:cNvSpPr/>
          <p:nvPr/>
        </p:nvSpPr>
        <p:spPr>
          <a:xfrm>
            <a:off x="500034" y="4500570"/>
            <a:ext cx="7000924" cy="358140"/>
          </a:xfrm>
          <a:prstGeom prst="rect"/>
        </p:spPr>
        <p:txBody>
          <a:bodyPr wrap="square">
            <a:spAutoFit/>
          </a:bodyPr>
          <a:p>
            <a:r>
              <a:rPr b="1" dirty="0" lang="en-US" smtClean="0">
                <a:cs typeface="Arial" pitchFamily="34" charset="0"/>
              </a:rPr>
              <a:t>is not the general solution as it contains one arbitrary constant.</a:t>
            </a:r>
            <a:r>
              <a:rPr b="1" dirty="0" lang="en-US" smtClean="0"/>
              <a:t> </a:t>
            </a:r>
            <a:endParaRPr b="1"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7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/>
      <p:bldP spid="1048651" grpId="0"/>
      <p:bldP spid="1048652" grpId="0"/>
      <p:bldP spid="10486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342900"/>
            <a:ext cx="5105400" cy="762000"/>
          </a:xfrm>
        </p:spPr>
        <p:txBody>
          <a:bodyPr>
            <a:normAutofit/>
          </a:bodyPr>
          <a:p>
            <a:pPr eaLnBrk="1" hangingPunct="1"/>
            <a:r>
              <a:rPr b="1" dirty="0" lang="en-US" smtClean="0">
                <a:solidFill>
                  <a:schemeClr val="tx2">
                    <a:lumMod val="75000"/>
                  </a:schemeClr>
                </a:solidFill>
              </a:rPr>
              <a:t>Particular Solution</a:t>
            </a:r>
          </a:p>
        </p:txBody>
      </p:sp>
      <p:sp>
        <p:nvSpPr>
          <p:cNvPr id="1048655" name="Text Box 4"/>
          <p:cNvSpPr txBox="1">
            <a:spLocks noChangeArrowheads="1"/>
          </p:cNvSpPr>
          <p:nvPr/>
        </p:nvSpPr>
        <p:spPr bwMode="auto">
          <a:xfrm>
            <a:off x="438150" y="1339850"/>
            <a:ext cx="7477125" cy="1348740"/>
          </a:xfrm>
          <a:prstGeom prst="rect"/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p>
            <a:pPr algn="l"/>
            <a:r>
              <a:rPr dirty="0" sz="2800" lang="en-US">
                <a:solidFill>
                  <a:srgbClr val="800000"/>
                </a:solidFill>
                <a:cs typeface="Arial" charset="0"/>
              </a:rPr>
              <a:t>A solution obtained by giving particular values to the arbitrary  constants in general solution is called particular solution. </a:t>
            </a:r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2937" y="3286125"/>
            <a:ext cx="2417762" cy="428625"/>
          </a:xfrm>
          <a:prstGeom prst="rect"/>
        </p:spPr>
      </p:pic>
      <p:grpSp>
        <p:nvGrpSpPr>
          <p:cNvPr id="87" name="Group 13"/>
          <p:cNvGrpSpPr/>
          <p:nvPr/>
        </p:nvGrpSpPr>
        <p:grpSpPr bwMode="auto">
          <a:xfrm>
            <a:off x="214284" y="3857628"/>
            <a:ext cx="5911849" cy="1539875"/>
            <a:chOff x="141" y="2076"/>
            <a:chExt cx="3724" cy="970"/>
          </a:xfrm>
        </p:grpSpPr>
        <p:sp>
          <p:nvSpPr>
            <p:cNvPr id="1048656" name="Text Box 7"/>
            <p:cNvSpPr txBox="1">
              <a:spLocks noChangeArrowheads="1"/>
            </p:cNvSpPr>
            <p:nvPr/>
          </p:nvSpPr>
          <p:spPr bwMode="auto">
            <a:xfrm>
              <a:off x="141" y="2796"/>
              <a:ext cx="3724" cy="250"/>
            </a:xfrm>
            <a:prstGeom prst="rect"/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p>
              <a:r>
                <a:rPr dirty="0" sz="2000" lang="en-US">
                  <a:solidFill>
                    <a:schemeClr val="tx2"/>
                  </a:solidFill>
                  <a:cs typeface="Arial" charset="0"/>
                </a:rPr>
                <a:t>is a particular solution of the differential equation </a:t>
              </a:r>
              <a:r>
                <a:rPr dirty="0" sz="2000" lang="en-US" smtClean="0">
                  <a:solidFill>
                    <a:schemeClr val="tx2"/>
                  </a:solidFill>
                  <a:cs typeface="Arial" charset="0"/>
                </a:rPr>
                <a:t>.</a:t>
              </a:r>
              <a:endParaRPr dirty="0" sz="2000" lang="en-US">
                <a:solidFill>
                  <a:schemeClr val="tx2"/>
                </a:solidFill>
                <a:cs typeface="Arial" charset="0"/>
              </a:endParaRPr>
            </a:p>
          </p:txBody>
        </p:sp>
        <p:pic>
          <p:nvPicPr>
            <p:cNvPr id="2097183" name=""/>
            <p:cNvPicPr>
              <a:picLocks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143375" y="3857625"/>
              <a:ext cx="1695450" cy="885825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3"/>
          <p:cNvSpPr>
            <a:spLocks noGrp="1"/>
          </p:cNvSpPr>
          <p:nvPr>
            <p:ph type="title"/>
          </p:nvPr>
        </p:nvSpPr>
        <p:spPr>
          <a:xfrm>
            <a:off x="642910" y="2786058"/>
            <a:ext cx="8686800" cy="1143000"/>
          </a:xfrm>
        </p:spPr>
        <p:txBody>
          <a:bodyPr>
            <a:noAutofit/>
          </a:bodyPr>
          <a:p>
            <a:pPr algn="ctr"/>
            <a:r>
              <a:rPr b="1" dirty="0" sz="4000" lang="en-US" smtClean="0">
                <a:latin typeface="Aparajita" pitchFamily="34" charset="0"/>
                <a:cs typeface="Aparajita" pitchFamily="34" charset="0"/>
              </a:rPr>
              <a:t>SOLUTION OF                                   DIFFERENTIAL EQUATION.</a:t>
            </a:r>
            <a:br>
              <a:rPr b="1" dirty="0" sz="4000" lang="en-US" smtClean="0">
                <a:latin typeface="Aparajita" pitchFamily="34" charset="0"/>
                <a:cs typeface="Aparajita" pitchFamily="34" charset="0"/>
              </a:rPr>
            </a:br>
            <a:endParaRPr b="1" dirty="0" sz="40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10486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6464" cy="1143000"/>
          </a:xfrm>
        </p:spPr>
        <p:txBody>
          <a:bodyPr/>
          <a:p>
            <a:r>
              <a:rPr b="1" dirty="0" lang="en-US" smtClean="0"/>
              <a:t>Variable Separable</a:t>
            </a:r>
            <a:endParaRPr b="1" dirty="0" lang="en-IN"/>
          </a:p>
        </p:txBody>
      </p:sp>
      <p:sp>
        <p:nvSpPr>
          <p:cNvPr id="1048659" name="Content Placeholder 2"/>
          <p:cNvSpPr txBox="1"/>
          <p:nvPr/>
        </p:nvSpPr>
        <p:spPr>
          <a:xfrm>
            <a:off x="357158" y="1571612"/>
            <a:ext cx="7467600" cy="685792"/>
          </a:xfrm>
          <a:prstGeom prst="rect"/>
        </p:spPr>
        <p:txBody>
          <a:bodyPr/>
          <a:p>
            <a:pPr algn="l" defTabSz="914400" eaLnBrk="1" fontAlgn="auto" hangingPunct="1" indent="-283464" latinLnBrk="0" lvl="0" marL="36576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</a:pPr>
            <a:r>
              <a:rPr baseline="0" b="0" cap="none" sz="3200" i="0" kern="1200" kumimoji="0" lang="en-US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The first order differential equation</a:t>
            </a:r>
            <a:endParaRPr baseline="0" b="0" cap="none" dirty="0" sz="3200" i="0" kern="1200" kumimoji="0" lang="en-IN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84" name="Picture 2" descr="C:\Users\Rsl\Desktop\f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85786" y="2428868"/>
            <a:ext cx="2928958" cy="1472847"/>
          </a:xfrm>
          <a:prstGeom prst="rect"/>
          <a:noFill/>
        </p:spPr>
      </p:pic>
      <p:sp>
        <p:nvSpPr>
          <p:cNvPr id="1048660" name="Rectangle 5"/>
          <p:cNvSpPr/>
          <p:nvPr/>
        </p:nvSpPr>
        <p:spPr>
          <a:xfrm>
            <a:off x="785786" y="3786190"/>
            <a:ext cx="6072230" cy="1348740"/>
          </a:xfrm>
          <a:prstGeom prst="rect"/>
        </p:spPr>
        <p:txBody>
          <a:bodyPr wrap="square">
            <a:spAutoFit/>
          </a:bodyPr>
          <a:p>
            <a:r>
              <a:rPr dirty="0" sz="2800" lang="en-US" smtClean="0"/>
              <a:t>Is called separable provided that f(</a:t>
            </a:r>
            <a:r>
              <a:rPr dirty="0" sz="2800" lang="en-US" err="1" smtClean="0"/>
              <a:t>x,y</a:t>
            </a:r>
            <a:r>
              <a:rPr dirty="0" sz="2800" lang="en-US" smtClean="0"/>
              <a:t>) can be written as the product of a function of x and a function of y</a:t>
            </a:r>
            <a:endParaRPr dirty="0" sz="28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/>
      <p:bldP spid="1048659" grpId="0" build="p"/>
      <p:bldP spid="10486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p>
            <a:r>
              <a:rPr dirty="0" sz="3200" lang="en-US" smtClean="0"/>
              <a:t>Suppose we can write the above equation as</a:t>
            </a:r>
            <a:r>
              <a:rPr dirty="0" sz="3200" lang="en-IN" smtClean="0"/>
              <a:t/>
            </a:r>
            <a:br>
              <a:rPr dirty="0" sz="3200" lang="en-IN" smtClean="0"/>
            </a:br>
            <a:endParaRPr dirty="0" sz="3200" lang="en-IN"/>
          </a:p>
        </p:txBody>
      </p:sp>
      <p:pic>
        <p:nvPicPr>
          <p:cNvPr id="2097185" name="Picture 2" descr="C:\Users\Rsl\Desktop\f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57158" y="1500174"/>
            <a:ext cx="3267075" cy="1314450"/>
          </a:xfrm>
          <a:prstGeom prst="rect"/>
          <a:noFill/>
        </p:spPr>
      </p:pic>
      <p:sp>
        <p:nvSpPr>
          <p:cNvPr id="1048662" name="Rectangle 4"/>
          <p:cNvSpPr/>
          <p:nvPr/>
        </p:nvSpPr>
        <p:spPr>
          <a:xfrm>
            <a:off x="357158" y="3000372"/>
            <a:ext cx="7786742" cy="929641"/>
          </a:xfrm>
          <a:prstGeom prst="rect"/>
        </p:spPr>
        <p:txBody>
          <a:bodyPr wrap="square">
            <a:spAutoFit/>
          </a:bodyPr>
          <a:p>
            <a:r>
              <a:rPr dirty="0" sz="2800" lang="en-US" smtClean="0"/>
              <a:t>We then say we have “separated” the variable, By taking h(y) to the LHS, the equation becomes.</a:t>
            </a:r>
            <a:endParaRPr dirty="0" sz="28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7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2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  <p:bldP spid="10486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643998" cy="1143000"/>
          </a:xfrm>
        </p:spPr>
        <p:txBody>
          <a:bodyPr>
            <a:normAutofit/>
          </a:bodyPr>
          <a:p>
            <a:r>
              <a:rPr dirty="0" sz="3200" lang="en-US" smtClean="0"/>
              <a:t>On Integrating, we get the solution as</a:t>
            </a:r>
            <a:r>
              <a:rPr dirty="0" sz="3200" lang="en-IN" smtClean="0"/>
              <a:t/>
            </a:r>
            <a:br>
              <a:rPr dirty="0" sz="3200" lang="en-IN" smtClean="0"/>
            </a:br>
            <a:endParaRPr dirty="0" sz="3200" lang="en-IN"/>
          </a:p>
        </p:txBody>
      </p:sp>
      <p:sp>
        <p:nvSpPr>
          <p:cNvPr id="10486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lang="en-IN"/>
          </a:p>
        </p:txBody>
      </p:sp>
      <p:pic>
        <p:nvPicPr>
          <p:cNvPr id="2097186" name="Picture 3" descr="C:\Users\Rsl\Desktop\f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57158" y="714356"/>
            <a:ext cx="4965226" cy="1692268"/>
          </a:xfrm>
          <a:prstGeom prst="rect"/>
          <a:noFill/>
        </p:spPr>
      </p:pic>
      <p:pic>
        <p:nvPicPr>
          <p:cNvPr id="2097187" name="Picture 4" descr="C:\Users\Rsl\Desktop\f4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85720" y="3571876"/>
            <a:ext cx="5898978" cy="1536708"/>
          </a:xfrm>
          <a:prstGeom prst="rect"/>
          <a:noFill/>
        </p:spPr>
      </p:pic>
      <p:sp>
        <p:nvSpPr>
          <p:cNvPr id="1048665" name="Rectangle 6"/>
          <p:cNvSpPr/>
          <p:nvPr/>
        </p:nvSpPr>
        <p:spPr>
          <a:xfrm>
            <a:off x="214282" y="5143512"/>
            <a:ext cx="6012181" cy="574040"/>
          </a:xfrm>
          <a:prstGeom prst="rect"/>
        </p:spPr>
        <p:txBody>
          <a:bodyPr wrap="none">
            <a:spAutoFit/>
          </a:bodyPr>
          <a:p>
            <a:r>
              <a:rPr dirty="0" sz="3200" lang="en-US" smtClean="0"/>
              <a:t>Where c is an arbitrary constant.</a:t>
            </a:r>
            <a:endParaRPr dirty="0" sz="32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7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2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7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2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" descr="C:\Users\Rsl\Desktop\DIFFERENCIAL EQUETION\aaaaaaaaaaaaaaaaaaa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/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C:\Users\Rsl\Desktop\DIFFERENCIAL EQUETION\AAAAAAAA2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8786842" cy="3857652"/>
          </a:xfrm>
          <a:prstGeom prst="rect"/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3" descr="C:\Users\Rsl\Desktop\DIFFERENCIAL EQUETION\AAA31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14282" y="214290"/>
            <a:ext cx="8358246" cy="3929090"/>
          </a:xfrm>
          <a:prstGeom prst="rect"/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C:\Users\Rsl\Desktop\DIFFERENCIAL EQUETION\AAAAAAAA221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6899292" cy="6858000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IN" smtClean="0"/>
              <a:t>What are Differential Equations</a:t>
            </a:r>
            <a:endParaRPr dirty="0" lang="en-IN"/>
          </a:p>
        </p:txBody>
      </p:sp>
      <p:sp>
        <p:nvSpPr>
          <p:cNvPr id="1048602" name="Content Placeholder 3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5195910"/>
          </a:xfrm>
        </p:spPr>
        <p:txBody>
          <a:bodyPr>
            <a:normAutofit fontScale="81250" lnSpcReduction="10000"/>
          </a:bodyPr>
          <a:p>
            <a:pPr>
              <a:buFont typeface="Wingdings" pitchFamily="2" charset="2"/>
              <a:buChar char="Ø"/>
            </a:pPr>
            <a:r>
              <a:rPr dirty="0" lang="en-IN" smtClean="0"/>
              <a:t>Calculus, the science of rate of change, was invented by Newton in the investigation of natural phenomena.</a:t>
            </a:r>
          </a:p>
          <a:p>
            <a:pPr>
              <a:buFont typeface="Wingdings" pitchFamily="2" charset="2"/>
              <a:buChar char="Ø"/>
            </a:pPr>
            <a:r>
              <a:rPr dirty="0" lang="en-IN" smtClean="0"/>
              <a:t>Many other types of systems can be modelled by writing down an equation for the rate of change of phenomena:</a:t>
            </a:r>
          </a:p>
          <a:p>
            <a:r>
              <a:rPr dirty="0" lang="en-IN" smtClean="0"/>
              <a:t>bandwidth utilisation in TCP networks.</a:t>
            </a:r>
          </a:p>
          <a:p>
            <a:r>
              <a:rPr dirty="0" lang="en-IN" smtClean="0"/>
              <a:t>acceleration of car.</a:t>
            </a:r>
          </a:p>
          <a:p>
            <a:r>
              <a:rPr dirty="0" lang="en-IN" smtClean="0"/>
              <a:t>population increase.</a:t>
            </a:r>
          </a:p>
          <a:p>
            <a:r>
              <a:rPr dirty="0" lang="en-IN" smtClean="0"/>
              <a:t>chemical change of some kind. </a:t>
            </a:r>
          </a:p>
          <a:p>
            <a:r>
              <a:rPr dirty="0" lang="en-IN" smtClean="0"/>
              <a:t>locus of a football.</a:t>
            </a:r>
          </a:p>
          <a:p>
            <a:pPr>
              <a:buFont typeface="Wingdings" pitchFamily="2" charset="2"/>
              <a:buChar char="Ø"/>
            </a:pPr>
            <a:r>
              <a:rPr dirty="0" lang="en-IN" smtClean="0"/>
              <a:t>  All of the above behaviour can be captured by very simple differential equations.</a:t>
            </a:r>
          </a:p>
          <a:p>
            <a:pPr>
              <a:buNone/>
            </a:pPr>
            <a:r>
              <a:rPr dirty="0" lang="en-IN" smtClean="0"/>
              <a:t>   </a:t>
            </a:r>
          </a:p>
          <a:p>
            <a:pPr>
              <a:buFont typeface="Wingdings" pitchFamily="2" charset="2"/>
              <a:buChar char="Ø"/>
            </a:pPr>
            <a:endParaRPr dirty="0" lang="en-IN" smtClean="0"/>
          </a:p>
          <a:p>
            <a:pPr>
              <a:buFont typeface="Wingdings" pitchFamily="2" charset="2"/>
              <a:buChar char="Ø"/>
            </a:pPr>
            <a:endParaRPr dirty="0" lang="en-IN" smtClean="0"/>
          </a:p>
          <a:p>
            <a:pPr>
              <a:buFont typeface="Wingdings" pitchFamily="2" charset="2"/>
              <a:buChar char="Ø"/>
            </a:pPr>
            <a:endParaRPr dirty="0" lang="en-IN" smtClean="0"/>
          </a:p>
          <a:p>
            <a:pPr>
              <a:buFont typeface="Wingdings" pitchFamily="2" charset="2"/>
              <a:buChar char="Ø"/>
            </a:pPr>
            <a:endParaRPr dirty="0" lang="en-IN" smtClean="0"/>
          </a:p>
          <a:p>
            <a:pPr>
              <a:buFont typeface="Wingdings" pitchFamily="2" charset="2"/>
              <a:buChar char="Ø"/>
            </a:pPr>
            <a:endParaRPr dirty="0" lang="en-IN" smtClean="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048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1048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1"/>
                                        <p:tgtEl>
                                          <p:spTgt spid="1048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2"/>
                                        <p:tgtEl>
                                          <p:spTgt spid="1048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7"/>
                                        <p:tgtEl>
                                          <p:spTgt spid="1048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8"/>
                                        <p:tgtEl>
                                          <p:spTgt spid="1048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048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4"/>
                                        <p:tgtEl>
                                          <p:spTgt spid="1048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9"/>
                                        <p:tgtEl>
                                          <p:spTgt spid="1048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0"/>
                                        <p:tgtEl>
                                          <p:spTgt spid="1048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5"/>
                                        <p:tgtEl>
                                          <p:spTgt spid="1048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6"/>
                                        <p:tgtEl>
                                          <p:spTgt spid="1048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3" descr="C:\Users\Rsl\Desktop\DIFFERENCIAL EQUETION\6359749212265071701171552202_Dollarphotoclub_77959340-1024x57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20275515">
            <a:off x="1335268" y="1176124"/>
            <a:ext cx="6429420" cy="3877819"/>
          </a:xfrm>
          <a:prstGeom prst="rect"/>
          <a:noFill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3"/>
          <p:cNvSpPr>
            <a:spLocks noGrp="1"/>
          </p:cNvSpPr>
          <p:nvPr>
            <p:ph idx="1"/>
          </p:nvPr>
        </p:nvSpPr>
        <p:spPr>
          <a:xfrm>
            <a:off x="357158" y="500042"/>
            <a:ext cx="8143932" cy="5429288"/>
          </a:xfrm>
        </p:spPr>
        <p:txBody>
          <a:bodyPr>
            <a:noAutofit/>
          </a:bodyPr>
          <a:p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A  mathematical </a:t>
            </a:r>
            <a:r>
              <a:rPr b="1" dirty="0" sz="4000" lang="en-IN" smtClean="0">
                <a:latin typeface="BrowalliaUPC" pitchFamily="34" charset="-34"/>
                <a:cs typeface="BrowalliaUPC" pitchFamily="34" charset="-34"/>
              </a:rPr>
              <a:t>equation</a:t>
            </a:r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 that relates a function with its derivatives is called </a:t>
            </a:r>
            <a:r>
              <a:rPr b="1" dirty="0" sz="4000" lang="en-IN" smtClean="0">
                <a:latin typeface="BrowalliaUPC" pitchFamily="34" charset="-34"/>
                <a:cs typeface="BrowalliaUPC" pitchFamily="34" charset="-34"/>
              </a:rPr>
              <a:t>differential equation</a:t>
            </a:r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, </a:t>
            </a:r>
          </a:p>
          <a:p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the function usually represent physical quantities,</a:t>
            </a:r>
          </a:p>
          <a:p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derivatives represent its rate of change</a:t>
            </a:r>
          </a:p>
          <a:p>
            <a:r>
              <a:rPr b="1" dirty="0" sz="4000" lang="en-IN" smtClean="0">
                <a:latin typeface="BrowalliaUPC" pitchFamily="34" charset="-34"/>
                <a:cs typeface="BrowalliaUPC" pitchFamily="34" charset="-34"/>
              </a:rPr>
              <a:t>differential </a:t>
            </a:r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 </a:t>
            </a:r>
            <a:r>
              <a:rPr b="1" dirty="0" sz="4000" lang="en-IN" smtClean="0">
                <a:latin typeface="BrowalliaUPC" pitchFamily="34" charset="-34"/>
                <a:cs typeface="BrowalliaUPC" pitchFamily="34" charset="-34"/>
              </a:rPr>
              <a:t>equation</a:t>
            </a:r>
            <a:r>
              <a:rPr dirty="0" sz="4000" lang="en-IN" smtClean="0">
                <a:latin typeface="BrowalliaUPC" pitchFamily="34" charset="-34"/>
                <a:cs typeface="BrowalliaUPC" pitchFamily="34" charset="-34"/>
              </a:rPr>
              <a:t> defines a relationship between the two.</a:t>
            </a:r>
            <a:endParaRPr dirty="0" sz="4000" lang="en-IN">
              <a:solidFill>
                <a:srgbClr val="C00000"/>
              </a:solidFill>
              <a:latin typeface="BrowalliaUPC" pitchFamily="34" charset="-34"/>
              <a:ea typeface="Microsoft Himalaya" pitchFamily="2" charset="0"/>
              <a:cs typeface="BrowalliaUPC" pitchFamily="34" charset="-34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2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itchFamily="2" charset="2"/>
              <a:buChar char="Ø"/>
            </a:pPr>
            <a:r>
              <a:rPr dirty="0" lang="en-IN" smtClean="0"/>
              <a:t>Origin of differential equations </a:t>
            </a:r>
          </a:p>
          <a:p>
            <a:pPr>
              <a:buFont typeface="Wingdings" pitchFamily="2" charset="2"/>
              <a:buChar char="Ø"/>
            </a:pPr>
            <a:r>
              <a:rPr dirty="0" lang="en-IN" smtClean="0"/>
              <a:t>Who invented idea </a:t>
            </a:r>
          </a:p>
          <a:p>
            <a:pPr>
              <a:buFont typeface="Wingdings" pitchFamily="2" charset="2"/>
              <a:buChar char="Ø"/>
            </a:pPr>
            <a:r>
              <a:rPr dirty="0" lang="en-IN" smtClean="0"/>
              <a:t>Background idea.</a:t>
            </a:r>
          </a:p>
          <a:p>
            <a:pPr>
              <a:buNone/>
            </a:pPr>
            <a:endParaRPr dirty="0" lang="en-IN"/>
          </a:p>
        </p:txBody>
      </p:sp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IN" smtClean="0"/>
              <a:t>History of Differential Equations </a:t>
            </a:r>
            <a:endParaRPr dirty="0" lang="en-IN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3"/>
          <p:cNvSpPr>
            <a:spLocks noGrp="1"/>
          </p:cNvSpPr>
          <p:nvPr>
            <p:ph type="ctrTitle"/>
          </p:nvPr>
        </p:nvSpPr>
        <p:spPr>
          <a:xfrm>
            <a:off x="857224" y="359898"/>
            <a:ext cx="7981976" cy="783086"/>
          </a:xfrm>
        </p:spPr>
        <p:txBody>
          <a:bodyPr/>
          <a:p>
            <a:r>
              <a:rPr dirty="0" lang="en-IN" smtClean="0"/>
              <a:t>Origin of differential equations </a:t>
            </a:r>
            <a:endParaRPr dirty="0" lang="en-IN"/>
          </a:p>
        </p:txBody>
      </p:sp>
      <p:sp>
        <p:nvSpPr>
          <p:cNvPr id="1048607" name="Content Placeholder 2"/>
          <p:cNvSpPr>
            <a:spLocks noGrp="1"/>
          </p:cNvSpPr>
          <p:nvPr>
            <p:ph type="subTitle" idx="1"/>
          </p:nvPr>
        </p:nvSpPr>
        <p:spPr>
          <a:xfrm>
            <a:off x="928662" y="1214422"/>
            <a:ext cx="7835268" cy="4143404"/>
          </a:xfrm>
        </p:spPr>
        <p:txBody>
          <a:bodyPr/>
          <a:p>
            <a:pPr>
              <a:buFont typeface="Wingdings" pitchFamily="2" charset="2"/>
              <a:buChar char="Ø"/>
            </a:pPr>
            <a:r>
              <a:rPr dirty="0" lang="en-IN" smtClean="0"/>
              <a:t>In mathematics history of differential equations traces the development of differential equations form calculus, itself independently invented by English physicist Isaac Newton and German mathematician Gottfried Leibniz.</a:t>
            </a:r>
          </a:p>
          <a:p>
            <a:pPr>
              <a:buFont typeface="Wingdings" pitchFamily="2" charset="2"/>
              <a:buChar char="Ø"/>
            </a:pPr>
            <a:r>
              <a:rPr dirty="0" lang="en-IN" smtClean="0"/>
              <a:t>The history of the subject of differential equations in concise form a synopsis of the recent article ‘’The History of Differential Equations 1670-1950’’.</a:t>
            </a:r>
          </a:p>
          <a:p>
            <a:endParaRPr dirty="0" lang="en-IN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571472" y="3929066"/>
            <a:ext cx="8362216" cy="1714512"/>
          </a:xfrm>
        </p:spPr>
        <p:txBody>
          <a:bodyPr/>
          <a:p>
            <a:r>
              <a:rPr dirty="0" lang="en-IN" smtClean="0"/>
              <a:t>Sir Isaac Newton and Gottfried Leibniz</a:t>
            </a:r>
            <a:endParaRPr dirty="0" lang="en-IN"/>
          </a:p>
        </p:txBody>
      </p:sp>
      <p:pic>
        <p:nvPicPr>
          <p:cNvPr id="2097152" name="Picture 2" descr="C:\Users\Prathiba\Desktop\ppt of DE\GodfreyKneller-IsaacNewton-1689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5720" y="357166"/>
            <a:ext cx="3486469" cy="3214710"/>
          </a:xfrm>
          <a:prstGeom prst="rect"/>
          <a:noFill/>
        </p:spPr>
      </p:pic>
      <p:pic>
        <p:nvPicPr>
          <p:cNvPr id="2097153" name="Picture 2" descr="C:\Users\Prathiba\Desktop\ppt of DE\Leibniz_Hannov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143504" y="357166"/>
            <a:ext cx="2786062" cy="3286148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4"/>
          <p:cNvSpPr/>
          <p:nvPr/>
        </p:nvSpPr>
        <p:spPr>
          <a:xfrm>
            <a:off x="357158" y="357166"/>
            <a:ext cx="5226303" cy="584775"/>
          </a:xfrm>
          <a:prstGeom prst="rect"/>
        </p:spPr>
        <p:txBody>
          <a:bodyPr wrap="square">
            <a:spAutoFit/>
          </a:bodyPr>
          <a:p>
            <a:r>
              <a:rPr b="1" dirty="0" sz="3200" lang="en-IN" smtClean="0"/>
              <a:t>Slope and Rate of change </a:t>
            </a:r>
            <a:endParaRPr b="1" dirty="0" sz="3200" lang="en-IN"/>
          </a:p>
        </p:txBody>
      </p:sp>
      <p:pic>
        <p:nvPicPr>
          <p:cNvPr id="2097154" name="Picture 1" descr="C:\Users\Rsl\Desktop\DIFFERENCIAL EQUETION\b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28596" y="1357298"/>
            <a:ext cx="2714644" cy="857256"/>
          </a:xfrm>
          <a:prstGeom prst="rect"/>
          <a:noFill/>
        </p:spPr>
      </p:pic>
      <p:pic>
        <p:nvPicPr>
          <p:cNvPr id="2097155" name="Picture 2" descr="C:\Users\Rsl\Desktop\DIFFERENCIAL EQUETION\b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143372" y="1214422"/>
            <a:ext cx="1857388" cy="1285884"/>
          </a:xfrm>
          <a:prstGeom prst="rect"/>
          <a:noFill/>
        </p:spPr>
      </p:pic>
      <p:sp>
        <p:nvSpPr>
          <p:cNvPr id="1048610" name="Rectangle 5"/>
          <p:cNvSpPr/>
          <p:nvPr/>
        </p:nvSpPr>
        <p:spPr>
          <a:xfrm>
            <a:off x="571472" y="2285992"/>
            <a:ext cx="3071834" cy="646331"/>
          </a:xfrm>
          <a:prstGeom prst="rect"/>
        </p:spPr>
        <p:txBody>
          <a:bodyPr wrap="square">
            <a:spAutoFit/>
          </a:bodyPr>
          <a:p>
            <a:r>
              <a:rPr dirty="0" lang="en-IN" smtClean="0"/>
              <a:t>We can find an </a:t>
            </a:r>
            <a:r>
              <a:rPr b="1" dirty="0" lang="en-IN" smtClean="0"/>
              <a:t>Average </a:t>
            </a:r>
            <a:r>
              <a:rPr dirty="0" lang="en-IN" smtClean="0"/>
              <a:t>slope between two points.</a:t>
            </a:r>
            <a:endParaRPr dirty="0" lang="en-IN"/>
          </a:p>
        </p:txBody>
      </p:sp>
      <p:pic>
        <p:nvPicPr>
          <p:cNvPr id="2097156" name="Picture 2" descr="C:\Users\Rsl\Desktop\DIFFERENCIAL EQUETION\b3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429388" y="928670"/>
            <a:ext cx="2050535" cy="1785950"/>
          </a:xfrm>
          <a:prstGeom prst="rect"/>
          <a:noFill/>
        </p:spPr>
      </p:pic>
      <p:sp>
        <p:nvSpPr>
          <p:cNvPr id="1048611" name="Rectangle 7"/>
          <p:cNvSpPr/>
          <p:nvPr/>
        </p:nvSpPr>
        <p:spPr>
          <a:xfrm>
            <a:off x="500034" y="2928934"/>
            <a:ext cx="2857520" cy="891540"/>
          </a:xfrm>
          <a:prstGeom prst="rect"/>
        </p:spPr>
        <p:txBody>
          <a:bodyPr wrap="square">
            <a:spAutoFit/>
          </a:bodyPr>
          <a:p>
            <a:r>
              <a:rPr dirty="0" lang="en-IN" smtClean="0"/>
              <a:t>But how do we find the slope </a:t>
            </a:r>
            <a:r>
              <a:rPr b="1" dirty="0" lang="en-IN" smtClean="0"/>
              <a:t>at a point</a:t>
            </a:r>
            <a:r>
              <a:rPr dirty="0" lang="en-IN" smtClean="0"/>
              <a:t>?</a:t>
            </a:r>
          </a:p>
          <a:p>
            <a:endParaRPr dirty="0" lang="en-IN" smtClean="0"/>
          </a:p>
        </p:txBody>
      </p:sp>
      <p:sp>
        <p:nvSpPr>
          <p:cNvPr id="1048612" name="Rectangle 8"/>
          <p:cNvSpPr/>
          <p:nvPr/>
        </p:nvSpPr>
        <p:spPr>
          <a:xfrm>
            <a:off x="214282" y="3643314"/>
            <a:ext cx="3495076" cy="369332"/>
          </a:xfrm>
          <a:prstGeom prst="rect"/>
        </p:spPr>
        <p:txBody>
          <a:bodyPr wrap="square">
            <a:spAutoFit/>
          </a:bodyPr>
          <a:p>
            <a:r>
              <a:rPr b="1" dirty="0" lang="en-IN" smtClean="0"/>
              <a:t>There is nothing to measure!</a:t>
            </a:r>
            <a:endParaRPr b="1" dirty="0" lang="en-IN"/>
          </a:p>
        </p:txBody>
      </p:sp>
      <p:pic>
        <p:nvPicPr>
          <p:cNvPr id="2097157" name="Picture 3" descr="C:\Users\Rsl\Desktop\DIFFERENCIAL EQUETION\b4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5072066" y="2571744"/>
            <a:ext cx="1759869" cy="1714512"/>
          </a:xfrm>
          <a:prstGeom prst="rect"/>
          <a:noFill/>
        </p:spPr>
      </p:pic>
      <p:pic>
        <p:nvPicPr>
          <p:cNvPr id="2097158" name="Picture 2" descr="C:\Users\Rsl\Desktop\DIFFERENCIAL EQUETION\b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5214942" y="4714884"/>
            <a:ext cx="1357322" cy="1500198"/>
          </a:xfrm>
          <a:prstGeom prst="rect"/>
          <a:noFill/>
        </p:spPr>
      </p:pic>
      <p:pic>
        <p:nvPicPr>
          <p:cNvPr id="2097159" name="Picture 3" descr="C:\Users\Rsl\Desktop\DIFFERENCIAL EQUETION\b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285720" y="5286388"/>
            <a:ext cx="3676161" cy="1000132"/>
          </a:xfrm>
          <a:prstGeom prst="rect"/>
          <a:noFill/>
        </p:spPr>
      </p:pic>
      <p:sp>
        <p:nvSpPr>
          <p:cNvPr id="1048613" name="Rectangle 12"/>
          <p:cNvSpPr/>
          <p:nvPr/>
        </p:nvSpPr>
        <p:spPr>
          <a:xfrm>
            <a:off x="500034" y="4857760"/>
            <a:ext cx="3665299" cy="369332"/>
          </a:xfrm>
          <a:prstGeom prst="rect"/>
        </p:spPr>
        <p:txBody>
          <a:bodyPr wrap="square">
            <a:spAutoFit/>
          </a:bodyPr>
          <a:p>
            <a:r>
              <a:rPr dirty="0" lang="en-IN" smtClean="0"/>
              <a:t>...then have it </a:t>
            </a:r>
            <a:r>
              <a:rPr b="1" dirty="0" lang="en-IN" smtClean="0"/>
              <a:t>shrink towards zero</a:t>
            </a:r>
            <a:r>
              <a:rPr dirty="0" lang="en-IN" smtClean="0"/>
              <a:t>.</a:t>
            </a:r>
            <a:endParaRPr dirty="0" lang="en-IN"/>
          </a:p>
        </p:txBody>
      </p:sp>
      <p:sp>
        <p:nvSpPr>
          <p:cNvPr id="1048614" name="Rectangle 13"/>
          <p:cNvSpPr/>
          <p:nvPr/>
        </p:nvSpPr>
        <p:spPr>
          <a:xfrm>
            <a:off x="428596" y="4071943"/>
            <a:ext cx="4214842" cy="642942"/>
          </a:xfrm>
          <a:prstGeom prst="rect"/>
        </p:spPr>
        <p:txBody>
          <a:bodyPr wrap="square">
            <a:spAutoFit/>
          </a:bodyPr>
          <a:p>
            <a:r>
              <a:rPr b="1" dirty="0" lang="en-IN" smtClean="0"/>
              <a:t>But with derivatives we use a small difference ...</a:t>
            </a:r>
            <a:endParaRPr b="1" dirty="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dur="500" id="1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2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785786" y="2428868"/>
            <a:ext cx="7498080" cy="695316"/>
          </a:xfrm>
        </p:spPr>
        <p:txBody>
          <a:bodyPr/>
          <a:p>
            <a:pPr>
              <a:buNone/>
            </a:pPr>
            <a:r>
              <a:rPr b="1" dirty="0" lang="en-US" smtClean="0"/>
              <a:t>Differential calculus real time video</a:t>
            </a:r>
            <a:endParaRPr b="1" dirty="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build="p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on differential equation</dc:title>
  <dc:creator>Rsl</dc:creator>
  <cp:lastModifiedBy>admin</cp:lastModifiedBy>
  <dcterms:created xsi:type="dcterms:W3CDTF">2017-08-12T05:53:32Z</dcterms:created>
  <dcterms:modified xsi:type="dcterms:W3CDTF">2023-01-12T04:48:24Z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bc04978b450e4f1b84550a35498a55c0</vt:lpwstr>
  </property>
</Properties>
</file>